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notesMasterIdLst>
    <p:notesMasterId r:id="rId11"/>
  </p:notesMasterIdLst>
  <p:sldIdLst>
    <p:sldId id="366" r:id="rId2"/>
    <p:sldId id="365" r:id="rId3"/>
    <p:sldId id="368" r:id="rId4"/>
    <p:sldId id="367" r:id="rId5"/>
    <p:sldId id="369" r:id="rId6"/>
    <p:sldId id="370" r:id="rId7"/>
    <p:sldId id="371" r:id="rId8"/>
    <p:sldId id="372" r:id="rId9"/>
    <p:sldId id="3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94660"/>
  </p:normalViewPr>
  <p:slideViewPr>
    <p:cSldViewPr>
      <p:cViewPr varScale="1">
        <p:scale>
          <a:sx n="68" d="100"/>
          <a:sy n="68" d="100"/>
        </p:scale>
        <p:origin x="-138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96B3D-36A1-4A5B-ACDA-EFB84A73B317}" type="datetimeFigureOut">
              <a:rPr lang="en-US" smtClean="0"/>
              <a:pPr/>
              <a:t>4/14/2020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426617-E31B-4A4E-8CDC-FD6226DC45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26ABE77F-2E17-4395-95CE-E91080383392}" type="datetimeFigureOut">
              <a:rPr lang="en-US" smtClean="0"/>
              <a:pPr/>
              <a:t>4/14/2020</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2698995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6ABE77F-2E17-4395-95CE-E91080383392}"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3389330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6ABE77F-2E17-4395-95CE-E91080383392}"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1046387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6ABE77F-2E17-4395-95CE-E91080383392}"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3360460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ABE77F-2E17-4395-95CE-E91080383392}"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3395535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6ABE77F-2E17-4395-95CE-E91080383392}"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840607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6ABE77F-2E17-4395-95CE-E91080383392}"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2106911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26ABE77F-2E17-4395-95CE-E91080383392}" type="datetimeFigureOut">
              <a:rPr lang="en-US" smtClean="0"/>
              <a:pPr/>
              <a:t>4/14/2020</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1560702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BE77F-2E17-4395-95CE-E91080383392}" type="datetimeFigureOut">
              <a:rPr lang="en-US" smtClean="0"/>
              <a:pPr/>
              <a:t>4/14/2020</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3578449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BE77F-2E17-4395-95CE-E91080383392}"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3983948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ABE77F-2E17-4395-95CE-E91080383392}"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3887359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ABE77F-2E17-4395-95CE-E91080383392}"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2834074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ABE77F-2E17-4395-95CE-E91080383392}"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2460764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ABE77F-2E17-4395-95CE-E91080383392}" type="datetimeFigureOut">
              <a:rPr lang="en-US" smtClean="0"/>
              <a:pPr/>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252235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26ABE77F-2E17-4395-95CE-E91080383392}" type="datetimeFigureOut">
              <a:rPr lang="en-US" smtClean="0"/>
              <a:pPr/>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2621726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6ABE77F-2E17-4395-95CE-E91080383392}"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2442719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6ABE77F-2E17-4395-95CE-E91080383392}"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424096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26ABE77F-2E17-4395-95CE-E91080383392}" type="datetimeFigureOut">
              <a:rPr lang="en-US" smtClean="0"/>
              <a:pPr/>
              <a:t>4/14/2020</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C3628ADE-5C4C-40C3-8799-539A4F4DE263}" type="slidenum">
              <a:rPr lang="en-US" smtClean="0"/>
              <a:pPr/>
              <a:t>‹#›</a:t>
            </a:fld>
            <a:endParaRPr lang="en-US"/>
          </a:p>
        </p:txBody>
      </p:sp>
    </p:spTree>
    <p:extLst>
      <p:ext uri="{BB962C8B-B14F-4D97-AF65-F5344CB8AC3E}">
        <p14:creationId xmlns:p14="http://schemas.microsoft.com/office/powerpoint/2010/main" xmlns="" val="2743989643"/>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 id="2147483886"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47800"/>
            <a:ext cx="7391400" cy="2550877"/>
          </a:xfrm>
        </p:spPr>
        <p:txBody>
          <a:bodyPr/>
          <a:lstStyle/>
          <a:p>
            <a:r>
              <a:rPr lang="en-US" sz="4000" b="1" dirty="0" smtClean="0">
                <a:latin typeface="Times New Roman" pitchFamily="18" charset="0"/>
                <a:cs typeface="Times New Roman" pitchFamily="18" charset="0"/>
              </a:rPr>
              <a:t>LECTURE # </a:t>
            </a:r>
            <a:r>
              <a:rPr lang="en-US" sz="4000" b="1" dirty="0" smtClean="0">
                <a:latin typeface="Times New Roman" pitchFamily="18" charset="0"/>
                <a:cs typeface="Times New Roman" pitchFamily="18" charset="0"/>
              </a:rPr>
              <a:t>09</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TRIP GENERATION SURVEY</a:t>
            </a:r>
            <a:endParaRPr lang="en-US" sz="40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3851612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838200"/>
            <a:ext cx="7315200" cy="901702"/>
          </a:xfrm>
        </p:spPr>
        <p:txBody>
          <a:bodyPr/>
          <a:lstStyle/>
          <a:p>
            <a:pPr algn="ctr"/>
            <a:r>
              <a:rPr lang="en-GB" sz="4000" b="1" dirty="0" smtClean="0">
                <a:latin typeface="Times New Roman" pitchFamily="18" charset="0"/>
                <a:cs typeface="Times New Roman" pitchFamily="18" charset="0"/>
              </a:rPr>
              <a:t>TRIP GENERATION SURVEY</a:t>
            </a:r>
            <a:endParaRPr lang="en-US" sz="4000" b="1" dirty="0"/>
          </a:p>
        </p:txBody>
      </p:sp>
      <p:sp>
        <p:nvSpPr>
          <p:cNvPr id="2" name="Content Placeholder 1"/>
          <p:cNvSpPr>
            <a:spLocks noGrp="1"/>
          </p:cNvSpPr>
          <p:nvPr>
            <p:ph idx="1"/>
          </p:nvPr>
        </p:nvSpPr>
        <p:spPr>
          <a:xfrm>
            <a:off x="762000" y="2590800"/>
            <a:ext cx="7772400" cy="3276600"/>
          </a:xfrm>
        </p:spPr>
        <p:txBody>
          <a:bodyPr>
            <a:noAutofit/>
          </a:bodyPr>
          <a:lstStyle/>
          <a:p>
            <a:pPr marL="0" indent="0" algn="just">
              <a:spcBef>
                <a:spcPts val="600"/>
              </a:spcBef>
            </a:pPr>
            <a:r>
              <a:rPr lang="en-GB" sz="2500" dirty="0" smtClean="0">
                <a:latin typeface="Times New Roman" pitchFamily="18" charset="0"/>
                <a:cs typeface="Times New Roman" pitchFamily="18" charset="0"/>
              </a:rPr>
              <a:t>This survey predicts the number of trips originating or destined for a particular traffic analysis zone. </a:t>
            </a:r>
          </a:p>
          <a:p>
            <a:pPr marL="0" indent="0" algn="just">
              <a:spcBef>
                <a:spcPts val="600"/>
              </a:spcBef>
            </a:pPr>
            <a:r>
              <a:rPr lang="en-GB" sz="2500" dirty="0" smtClean="0">
                <a:latin typeface="Times New Roman" pitchFamily="18" charset="0"/>
                <a:cs typeface="Times New Roman" pitchFamily="18" charset="0"/>
              </a:rPr>
              <a:t>As land use changes throughout a community, the need to assess the impact of development on traffic becomes more and more important. </a:t>
            </a:r>
          </a:p>
          <a:p>
            <a:pPr marL="0" indent="0" algn="just">
              <a:spcBef>
                <a:spcPts val="600"/>
              </a:spcBef>
            </a:pPr>
            <a:r>
              <a:rPr lang="en-GB" sz="2500" dirty="0" smtClean="0">
                <a:latin typeface="Times New Roman" pitchFamily="18" charset="0"/>
                <a:cs typeface="Times New Roman" pitchFamily="18" charset="0"/>
              </a:rPr>
              <a:t>Traffic impact studies address the pre and post development traffic conditions. </a:t>
            </a:r>
          </a:p>
          <a:p>
            <a:pPr marL="0" indent="0" algn="just">
              <a:spcBef>
                <a:spcPts val="0"/>
              </a:spcBef>
            </a:pPr>
            <a:endParaRPr lang="en-GB" sz="25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970984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864382" y="2489200"/>
            <a:ext cx="7593818" cy="3530600"/>
          </a:xfrm>
        </p:spPr>
        <p:txBody>
          <a:bodyPr>
            <a:normAutofit/>
          </a:bodyPr>
          <a:lstStyle/>
          <a:p>
            <a:pPr marL="0" indent="0" algn="just">
              <a:spcBef>
                <a:spcPts val="600"/>
              </a:spcBef>
            </a:pPr>
            <a:r>
              <a:rPr lang="en-GB" sz="2400" dirty="0" smtClean="0">
                <a:latin typeface="Times New Roman" pitchFamily="18" charset="0"/>
                <a:cs typeface="Times New Roman" pitchFamily="18" charset="0"/>
              </a:rPr>
              <a:t>These studies are produced to identify deficiencies in the transportation network and to develop a range of solutions to these potential problems. </a:t>
            </a:r>
          </a:p>
          <a:p>
            <a:pPr marL="0" indent="0" algn="just">
              <a:spcBef>
                <a:spcPts val="600"/>
              </a:spcBef>
            </a:pPr>
            <a:r>
              <a:rPr lang="en-GB" sz="2400" dirty="0" smtClean="0">
                <a:latin typeface="Times New Roman" pitchFamily="18" charset="0"/>
                <a:cs typeface="Times New Roman" pitchFamily="18" charset="0"/>
              </a:rPr>
              <a:t>The key to producing successful estimates of future traffic volumes rests with the ability to identify a reliable trip generation model.</a:t>
            </a:r>
            <a:endParaRPr lang="en-US" sz="2400" dirty="0" smtClean="0">
              <a:latin typeface="Times New Roman" pitchFamily="18" charset="0"/>
              <a:cs typeface="Times New Roman" pitchFamily="18" charset="0"/>
            </a:endParaRPr>
          </a:p>
          <a:p>
            <a:pPr>
              <a:spcBef>
                <a:spcPts val="600"/>
              </a:spcBef>
            </a:pPr>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000" b="1" dirty="0" smtClean="0">
                <a:latin typeface="Times New Roman" pitchFamily="18" charset="0"/>
                <a:cs typeface="Times New Roman" pitchFamily="18" charset="0"/>
              </a:rPr>
              <a:t>DATA COLLECTION</a:t>
            </a:r>
            <a:endParaRPr lang="en-GB"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864382" y="2489200"/>
            <a:ext cx="7670018" cy="3530600"/>
          </a:xfrm>
        </p:spPr>
        <p:txBody>
          <a:bodyPr>
            <a:normAutofit/>
          </a:bodyPr>
          <a:lstStyle/>
          <a:p>
            <a:pPr algn="just"/>
            <a:r>
              <a:rPr lang="en-GB" sz="2400" dirty="0" smtClean="0">
                <a:latin typeface="Times New Roman" pitchFamily="18" charset="0"/>
                <a:cs typeface="Times New Roman" pitchFamily="18" charset="0"/>
              </a:rPr>
              <a:t>The essence of the data collection part of this study is the measurement of traffic volumes entering and exiting a facility during a specific time frame. </a:t>
            </a:r>
          </a:p>
          <a:p>
            <a:pPr algn="just"/>
            <a:r>
              <a:rPr lang="en-GB" sz="2400" dirty="0" smtClean="0">
                <a:latin typeface="Times New Roman" pitchFamily="18" charset="0"/>
                <a:cs typeface="Times New Roman" pitchFamily="18" charset="0"/>
              </a:rPr>
              <a:t>Because of this, the investigator needs minimal equipment. </a:t>
            </a:r>
          </a:p>
          <a:p>
            <a:pPr algn="just"/>
            <a:r>
              <a:rPr lang="en-GB" sz="2400" dirty="0" smtClean="0">
                <a:latin typeface="Times New Roman" pitchFamily="18" charset="0"/>
                <a:cs typeface="Times New Roman" pitchFamily="18" charset="0"/>
              </a:rPr>
              <a:t>Although video monitoring may be used, the study requires basic note taking material.</a:t>
            </a:r>
          </a:p>
          <a:p>
            <a:pPr algn="just"/>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830230" cy="709865"/>
          </a:xfrm>
        </p:spPr>
        <p:txBody>
          <a:bodyPr/>
          <a:lstStyle/>
          <a:p>
            <a:pPr marL="742950" indent="-742950" algn="ctr">
              <a:buFont typeface="+mj-lt"/>
              <a:buAutoNum type="arabicPeriod"/>
            </a:pPr>
            <a:r>
              <a:rPr lang="en-GB" sz="4000" b="1" dirty="0" smtClean="0">
                <a:latin typeface="Times New Roman" pitchFamily="18" charset="0"/>
                <a:cs typeface="Times New Roman" pitchFamily="18" charset="0"/>
              </a:rPr>
              <a:t>CHOOSE A LOCATION</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2489200"/>
            <a:ext cx="7772400" cy="3530600"/>
          </a:xfrm>
        </p:spPr>
        <p:txBody>
          <a:bodyPr>
            <a:noAutofit/>
          </a:bodyPr>
          <a:lstStyle/>
          <a:p>
            <a:pPr algn="just"/>
            <a:r>
              <a:rPr lang="en-GB" sz="2400" dirty="0" smtClean="0">
                <a:latin typeface="Times New Roman" pitchFamily="18" charset="0"/>
                <a:cs typeface="Times New Roman" pitchFamily="18" charset="0"/>
              </a:rPr>
              <a:t>This study requires the investigator to look at the trip- making of a sub division, a small apartment complex, or a fast food restaurant. </a:t>
            </a:r>
          </a:p>
          <a:p>
            <a:pPr algn="just"/>
            <a:r>
              <a:rPr lang="en-GB" sz="2400" dirty="0" smtClean="0">
                <a:latin typeface="Times New Roman" pitchFamily="18" charset="0"/>
                <a:cs typeface="Times New Roman" pitchFamily="18" charset="0"/>
              </a:rPr>
              <a:t>The location choice to conduct the survey should be based on the number of entrance/exit points to the land use and the number of observers or the equipment available. </a:t>
            </a:r>
          </a:p>
          <a:p>
            <a:pPr algn="just"/>
            <a:r>
              <a:rPr lang="en-GB" sz="2400" dirty="0" smtClean="0">
                <a:latin typeface="Times New Roman" pitchFamily="18" charset="0"/>
                <a:cs typeface="Times New Roman" pitchFamily="18" charset="0"/>
              </a:rPr>
              <a:t>The number of observers needed varies in direct relationship to the number of access points</a:t>
            </a:r>
          </a:p>
          <a:p>
            <a:pPr algn="just"/>
            <a:endParaRPr lang="en-GB"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3000"/>
            <a:ext cx="7135030" cy="709865"/>
          </a:xfrm>
        </p:spPr>
        <p:txBody>
          <a:bodyPr/>
          <a:lstStyle/>
          <a:p>
            <a:pPr marL="742950" indent="-742950">
              <a:buFont typeface="+mj-lt"/>
              <a:buAutoNum type="arabicPeriod" startAt="2"/>
            </a:pPr>
            <a:r>
              <a:rPr lang="en-GB" sz="4000" b="1" dirty="0" smtClean="0">
                <a:latin typeface="Times New Roman" pitchFamily="18" charset="0"/>
                <a:cs typeface="Times New Roman" pitchFamily="18" charset="0"/>
              </a:rPr>
              <a:t>RECORD TRAFFIC DATA</a:t>
            </a:r>
            <a:r>
              <a:rPr lang="en-GB" sz="4000" dirty="0" smtClean="0">
                <a:latin typeface="Times New Roman" pitchFamily="18" charset="0"/>
                <a:cs typeface="Times New Roman" pitchFamily="18" charset="0"/>
              </a:rPr>
              <a:t/>
            </a:r>
            <a:br>
              <a:rPr lang="en-GB" sz="4000" dirty="0" smtClean="0">
                <a:latin typeface="Times New Roman" pitchFamily="18" charset="0"/>
                <a:cs typeface="Times New Roman" pitchFamily="18" charset="0"/>
              </a:rPr>
            </a:b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a:xfrm>
            <a:off x="864382" y="2489200"/>
            <a:ext cx="7593818" cy="3530600"/>
          </a:xfrm>
        </p:spPr>
        <p:txBody>
          <a:bodyPr>
            <a:normAutofit/>
          </a:bodyPr>
          <a:lstStyle/>
          <a:p>
            <a:pPr algn="just"/>
            <a:r>
              <a:rPr lang="en-GB" sz="2400" dirty="0" smtClean="0">
                <a:latin typeface="Times New Roman" pitchFamily="18" charset="0"/>
                <a:cs typeface="Times New Roman" pitchFamily="18" charset="0"/>
              </a:rPr>
              <a:t>Vehicles entering and exiting the facility are recorded during the chosen hour. </a:t>
            </a:r>
          </a:p>
          <a:p>
            <a:pPr algn="just"/>
            <a:r>
              <a:rPr lang="en-GB" sz="2400" dirty="0" smtClean="0">
                <a:latin typeface="Times New Roman" pitchFamily="18" charset="0"/>
                <a:cs typeface="Times New Roman" pitchFamily="18" charset="0"/>
              </a:rPr>
              <a:t>It is imperative the counts be taken at all driveways and access point simultaneously. </a:t>
            </a:r>
          </a:p>
          <a:p>
            <a:pPr algn="just"/>
            <a:r>
              <a:rPr lang="en-GB" sz="2400" dirty="0" smtClean="0">
                <a:latin typeface="Times New Roman" pitchFamily="18" charset="0"/>
                <a:cs typeface="Times New Roman" pitchFamily="18" charset="0"/>
              </a:rPr>
              <a:t>The type of vehicle should be counted as it gives insight to the vehicle mix using the facility. </a:t>
            </a:r>
          </a:p>
          <a:p>
            <a:pPr algn="just"/>
            <a:r>
              <a:rPr lang="en-GB" sz="2400" dirty="0" smtClean="0">
                <a:latin typeface="Times New Roman" pitchFamily="18" charset="0"/>
                <a:cs typeface="Times New Roman" pitchFamily="18" charset="0"/>
              </a:rPr>
              <a:t>Observer should record entering and exiting vehicles separately.</a:t>
            </a:r>
          </a:p>
          <a:p>
            <a:pPr algn="just"/>
            <a:endParaRPr lang="en-GB"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5400"/>
            <a:ext cx="7543800" cy="709865"/>
          </a:xfrm>
        </p:spPr>
        <p:txBody>
          <a:bodyPr/>
          <a:lstStyle/>
          <a:p>
            <a:pPr marL="514350" indent="-514350" algn="ctr">
              <a:buFont typeface="+mj-lt"/>
              <a:buAutoNum type="arabicPeriod" startAt="3"/>
            </a:pPr>
            <a:r>
              <a:rPr lang="en-GB" sz="4000" b="1" dirty="0" smtClean="0">
                <a:latin typeface="Times New Roman" pitchFamily="18" charset="0"/>
                <a:cs typeface="Times New Roman" pitchFamily="18" charset="0"/>
              </a:rPr>
              <a:t>CHECK THE DATA BEFORE LEAVING THE FIELD</a:t>
            </a:r>
            <a:r>
              <a:rPr lang="en-GB" sz="4000" dirty="0" smtClean="0">
                <a:latin typeface="Times New Roman" pitchFamily="18" charset="0"/>
                <a:cs typeface="Times New Roman" pitchFamily="18" charset="0"/>
              </a:rPr>
              <a:t/>
            </a:r>
            <a:br>
              <a:rPr lang="en-GB" sz="4000" dirty="0" smtClean="0">
                <a:latin typeface="Times New Roman" pitchFamily="18" charset="0"/>
                <a:cs typeface="Times New Roman" pitchFamily="18" charset="0"/>
              </a:rPr>
            </a:b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a:xfrm>
            <a:off x="864382" y="2489200"/>
            <a:ext cx="7746218" cy="3530600"/>
          </a:xfrm>
        </p:spPr>
        <p:txBody>
          <a:bodyPr>
            <a:normAutofit/>
          </a:bodyPr>
          <a:lstStyle/>
          <a:p>
            <a:pPr algn="just"/>
            <a:r>
              <a:rPr lang="en-GB" sz="2400" dirty="0" smtClean="0">
                <a:latin typeface="Times New Roman" pitchFamily="18" charset="0"/>
                <a:cs typeface="Times New Roman" pitchFamily="18" charset="0"/>
              </a:rPr>
              <a:t>Standard practice dictates that all data recorded in the field is to be checked before leaving the field.</a:t>
            </a:r>
          </a:p>
          <a:p>
            <a:pPr algn="just"/>
            <a:r>
              <a:rPr lang="en-GB" sz="2400" dirty="0" smtClean="0">
                <a:latin typeface="Times New Roman" pitchFamily="18" charset="0"/>
                <a:cs typeface="Times New Roman" pitchFamily="18" charset="0"/>
              </a:rPr>
              <a:t>Investigators should check to see that the start and finish times are the same for all observers and that the data recorded will satisfy the analysis needs of the study.</a:t>
            </a:r>
          </a:p>
          <a:p>
            <a:pPr algn="just">
              <a:buNone/>
            </a:pPr>
            <a:r>
              <a:rPr lang="en-GB" sz="2400" b="1" dirty="0" smtClean="0">
                <a:latin typeface="Times New Roman" pitchFamily="18" charset="0"/>
                <a:cs typeface="Times New Roman" pitchFamily="18" charset="0"/>
              </a:rPr>
              <a:t> </a:t>
            </a:r>
            <a:endParaRPr lang="en-GB" sz="2400" dirty="0" smtClean="0">
              <a:latin typeface="Times New Roman" pitchFamily="18" charset="0"/>
              <a:cs typeface="Times New Roman" pitchFamily="18" charset="0"/>
            </a:endParaRPr>
          </a:p>
          <a:p>
            <a:pPr algn="just"/>
            <a:endParaRPr lang="en-GB"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000" b="1" dirty="0" smtClean="0">
                <a:latin typeface="Times New Roman" pitchFamily="18" charset="0"/>
                <a:cs typeface="Times New Roman" pitchFamily="18" charset="0"/>
              </a:rPr>
              <a:t>DATA ANALYSIS</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2286000"/>
            <a:ext cx="8001000" cy="4191000"/>
          </a:xfrm>
        </p:spPr>
        <p:txBody>
          <a:bodyPr>
            <a:noAutofit/>
          </a:bodyPr>
          <a:lstStyle/>
          <a:p>
            <a:pPr algn="just"/>
            <a:r>
              <a:rPr lang="en-GB" sz="2400" b="1" dirty="0" smtClean="0">
                <a:latin typeface="Times New Roman" pitchFamily="18" charset="0"/>
                <a:cs typeface="Times New Roman" pitchFamily="18" charset="0"/>
              </a:rPr>
              <a:t>Calculate the Generation Rate of the Studied Land Use </a:t>
            </a:r>
            <a:endParaRPr lang="en-GB" sz="2400" dirty="0" smtClean="0">
              <a:latin typeface="Times New Roman" pitchFamily="18" charset="0"/>
              <a:cs typeface="Times New Roman" pitchFamily="18" charset="0"/>
            </a:endParaRPr>
          </a:p>
          <a:p>
            <a:pPr lvl="1" algn="just">
              <a:buFont typeface="Wingdings" pitchFamily="2" charset="2"/>
              <a:buChar char="ü"/>
            </a:pPr>
            <a:r>
              <a:rPr lang="en-GB" sz="2400" dirty="0" smtClean="0">
                <a:latin typeface="Times New Roman" pitchFamily="18" charset="0"/>
                <a:cs typeface="Times New Roman" pitchFamily="18" charset="0"/>
              </a:rPr>
              <a:t>The trip generation rate is calculated by summing the total number of vehicles entering and exiting the facility during the study hour and dividing it by the magnitude of that facility.</a:t>
            </a:r>
          </a:p>
          <a:p>
            <a:pPr lvl="1" algn="just">
              <a:buFont typeface="Wingdings" pitchFamily="2" charset="2"/>
              <a:buChar char="ü"/>
            </a:pPr>
            <a:r>
              <a:rPr lang="en-GB" sz="2400" dirty="0" smtClean="0">
                <a:latin typeface="Times New Roman" pitchFamily="18" charset="0"/>
                <a:cs typeface="Times New Roman" pitchFamily="18" charset="0"/>
              </a:rPr>
              <a:t>For example a 200-house subdivision is examined and found to generate 221 vehicles per hour during the evening peak hour. Dividing 221 by 200, the magnitude of the facility, the trip generation rate measured was 1.05 vehicles per hour per unit.</a:t>
            </a:r>
          </a:p>
          <a:p>
            <a:pPr algn="just"/>
            <a:endParaRPr lang="en-GB" sz="2400" dirty="0" smtClean="0">
              <a:latin typeface="Times New Roman" pitchFamily="18" charset="0"/>
              <a:cs typeface="Times New Roman" pitchFamily="18" charset="0"/>
            </a:endParaRPr>
          </a:p>
          <a:p>
            <a:pPr algn="just"/>
            <a:endParaRPr lang="en-GB"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864382" y="2489200"/>
            <a:ext cx="7593818" cy="3530600"/>
          </a:xfrm>
        </p:spPr>
        <p:txBody>
          <a:bodyPr/>
          <a:lstStyle/>
          <a:p>
            <a:pPr algn="just"/>
            <a:r>
              <a:rPr lang="en-GB" sz="2400" b="1" dirty="0" smtClean="0">
                <a:latin typeface="Times New Roman" pitchFamily="18" charset="0"/>
                <a:cs typeface="Times New Roman" pitchFamily="18" charset="0"/>
              </a:rPr>
              <a:t>Summarizing Findings in Report Form</a:t>
            </a:r>
            <a:endParaRPr lang="en-GB" sz="2400" dirty="0" smtClean="0">
              <a:latin typeface="Times New Roman" pitchFamily="18" charset="0"/>
              <a:cs typeface="Times New Roman" pitchFamily="18" charset="0"/>
            </a:endParaRPr>
          </a:p>
          <a:p>
            <a:pPr lvl="1" algn="just">
              <a:buFont typeface="Wingdings" pitchFamily="2" charset="2"/>
              <a:buChar char="ü"/>
            </a:pPr>
            <a:r>
              <a:rPr lang="en-GB" sz="2400" dirty="0" smtClean="0">
                <a:latin typeface="Times New Roman" pitchFamily="18" charset="0"/>
                <a:cs typeface="Times New Roman" pitchFamily="18" charset="0"/>
              </a:rPr>
              <a:t>At this point, the findings should be summarized and presented in report form.</a:t>
            </a:r>
          </a:p>
          <a:p>
            <a:pPr>
              <a:buNone/>
            </a:pP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1353</TotalTime>
  <Words>461</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Ion Boardroom</vt:lpstr>
      <vt:lpstr>LECTURE # 09 TRIP GENERATION SURVEY</vt:lpstr>
      <vt:lpstr>TRIP GENERATION SURVEY</vt:lpstr>
      <vt:lpstr>Cont..</vt:lpstr>
      <vt:lpstr>DATA COLLECTION</vt:lpstr>
      <vt:lpstr>CHOOSE A LOCATION</vt:lpstr>
      <vt:lpstr>RECORD TRAFFIC DATA </vt:lpstr>
      <vt:lpstr>CHECK THE DATA BEFORE LEAVING THE FIELD </vt:lpstr>
      <vt:lpstr>DATA ANALYSIS</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Man and Civilization</dc:title>
  <dc:creator>ha</dc:creator>
  <cp:lastModifiedBy>faryal</cp:lastModifiedBy>
  <cp:revision>114</cp:revision>
  <dcterms:created xsi:type="dcterms:W3CDTF">2014-03-04T19:50:12Z</dcterms:created>
  <dcterms:modified xsi:type="dcterms:W3CDTF">2020-04-13T23:25:45Z</dcterms:modified>
</cp:coreProperties>
</file>